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1"/>
  </p:notesMasterIdLst>
  <p:sldIdLst>
    <p:sldId id="256" r:id="rId2"/>
    <p:sldId id="257" r:id="rId3"/>
    <p:sldId id="312" r:id="rId4"/>
    <p:sldId id="258" r:id="rId5"/>
    <p:sldId id="304" r:id="rId6"/>
    <p:sldId id="296" r:id="rId7"/>
    <p:sldId id="297" r:id="rId8"/>
    <p:sldId id="308" r:id="rId9"/>
    <p:sldId id="307" r:id="rId10"/>
    <p:sldId id="309" r:id="rId11"/>
    <p:sldId id="311" r:id="rId12"/>
    <p:sldId id="316" r:id="rId13"/>
    <p:sldId id="306" r:id="rId14"/>
    <p:sldId id="315" r:id="rId15"/>
    <p:sldId id="301" r:id="rId16"/>
    <p:sldId id="317" r:id="rId17"/>
    <p:sldId id="270" r:id="rId18"/>
    <p:sldId id="302" r:id="rId19"/>
    <p:sldId id="303" r:id="rId20"/>
  </p:sldIdLst>
  <p:sldSz cx="9144000" cy="5143500" type="screen16x9"/>
  <p:notesSz cx="6858000" cy="9144000"/>
  <p:embeddedFontLst>
    <p:embeddedFont>
      <p:font typeface="Barlow" pitchFamily="2" charset="77"/>
      <p:regular r:id="rId22"/>
      <p:bold r:id="rId23"/>
      <p:italic r:id="rId24"/>
      <p:boldItalic r:id="rId25"/>
    </p:embeddedFont>
    <p:embeddedFont>
      <p:font typeface="Barlow Light" pitchFamily="2" charset="77"/>
      <p:regular r:id="rId26"/>
      <p:italic r:id="rId27"/>
    </p:embeddedFont>
    <p:embeddedFont>
      <p:font typeface="Barlow Medium" pitchFamily="2" charset="77"/>
      <p:regular r:id="rId28"/>
      <p:italic r:id="rId29"/>
    </p:embeddedFont>
    <p:embeddedFont>
      <p:font typeface="Bebas Neue" panose="020B0606020202050201" pitchFamily="34" charset="77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DADF8A-CACD-5947-B333-D55AC8DAD53B}" v="2378" dt="2022-11-06T11:50:07.995"/>
    <p1510:client id="{AA3B8A32-D303-7B3E-7701-B17D3DB6E206}" v="825" dt="2022-11-06T07:41:16.598"/>
    <p1510:client id="{B48E8D75-31FF-2D54-6B57-46513BEC1B8A}" v="665" dt="2022-11-06T11:47:39.016"/>
  </p1510:revLst>
</p1510:revInfo>
</file>

<file path=ppt/tableStyles.xml><?xml version="1.0" encoding="utf-8"?>
<a:tblStyleLst xmlns:a="http://schemas.openxmlformats.org/drawingml/2006/main" def="{26EC5275-DAFC-4D1D-BB08-226AE4820BEA}">
  <a:tblStyle styleId="{26EC5275-DAFC-4D1D-BB08-226AE4820B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7D29FD1-D880-4DB6-BB14-3170E5B727E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25"/>
  </p:normalViewPr>
  <p:slideViewPr>
    <p:cSldViewPr snapToGrid="0">
      <p:cViewPr>
        <p:scale>
          <a:sx n="152" d="100"/>
          <a:sy n="152" d="100"/>
        </p:scale>
        <p:origin x="72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711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212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4575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96289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04515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52245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20530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40s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87361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838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507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8611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7137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27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755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1513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50000">
              <a:schemeClr val="accent2"/>
            </a:gs>
            <a:gs pos="100000">
              <a:schemeClr val="accent3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26700" y="620225"/>
            <a:ext cx="5693400" cy="1958400"/>
          </a:xfrm>
          <a:prstGeom prst="rect">
            <a:avLst/>
          </a:prstGeom>
          <a:effectLst>
            <a:outerShdw blurRad="28575" dist="19050" dir="27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lt1"/>
            </a:gs>
            <a:gs pos="50000">
              <a:schemeClr val="accent1"/>
            </a:gs>
            <a:gs pos="100000">
              <a:schemeClr val="accen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26700" y="620225"/>
            <a:ext cx="7433400" cy="72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26700" y="1419727"/>
            <a:ext cx="74334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3"/>
            </a:gs>
            <a:gs pos="100000">
              <a:schemeClr val="dk1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007700" y="971525"/>
            <a:ext cx="6117300" cy="3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▸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▹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▹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●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○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■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●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○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457200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Barlow Medium"/>
              <a:buChar char="■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531375" y="6079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rPr>
              <a:t>“</a:t>
            </a:r>
            <a:endParaRPr sz="9600">
              <a:solidFill>
                <a:schemeClr val="accen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/>
          <p:nvPr/>
        </p:nvSpPr>
        <p:spPr>
          <a:xfrm rot="5400000">
            <a:off x="728100" y="-727950"/>
            <a:ext cx="1877700" cy="3333600"/>
          </a:xfrm>
          <a:prstGeom prst="rtTriangle">
            <a:avLst/>
          </a:prstGeom>
          <a:gradFill>
            <a:gsLst>
              <a:gs pos="0">
                <a:schemeClr val="accent3"/>
              </a:gs>
              <a:gs pos="50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855300" y="1576550"/>
            <a:ext cx="7440300" cy="281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/>
          <p:nvPr/>
        </p:nvSpPr>
        <p:spPr>
          <a:xfrm rot="5400000">
            <a:off x="728100" y="-727950"/>
            <a:ext cx="1877700" cy="3333600"/>
          </a:xfrm>
          <a:prstGeom prst="rtTriangle">
            <a:avLst/>
          </a:prstGeom>
          <a:gradFill>
            <a:gsLst>
              <a:gs pos="0">
                <a:schemeClr val="accent3"/>
              </a:gs>
              <a:gs pos="50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855275" y="1576550"/>
            <a:ext cx="34731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815599" y="1576550"/>
            <a:ext cx="34731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7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/>
          <p:nvPr/>
        </p:nvSpPr>
        <p:spPr>
          <a:xfrm rot="5400000">
            <a:off x="728100" y="-727950"/>
            <a:ext cx="1877700" cy="3333600"/>
          </a:xfrm>
          <a:prstGeom prst="rtTriangle">
            <a:avLst/>
          </a:prstGeom>
          <a:gradFill>
            <a:gsLst>
              <a:gs pos="0">
                <a:schemeClr val="accent3"/>
              </a:gs>
              <a:gs pos="50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855300" y="1576550"/>
            <a:ext cx="23157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3414200" y="1576550"/>
            <a:ext cx="23157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3"/>
          </p:nvPr>
        </p:nvSpPr>
        <p:spPr>
          <a:xfrm>
            <a:off x="5973099" y="1576550"/>
            <a:ext cx="23157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/>
          <p:nvPr/>
        </p:nvSpPr>
        <p:spPr>
          <a:xfrm rot="5400000">
            <a:off x="728100" y="-727950"/>
            <a:ext cx="1877700" cy="3333600"/>
          </a:xfrm>
          <a:prstGeom prst="rtTriangle">
            <a:avLst/>
          </a:prstGeom>
          <a:gradFill>
            <a:gsLst>
              <a:gs pos="0">
                <a:schemeClr val="accent3"/>
              </a:gs>
              <a:gs pos="50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2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9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1"/>
          </p:nvPr>
        </p:nvSpPr>
        <p:spPr>
          <a:xfrm>
            <a:off x="855300" y="4406300"/>
            <a:ext cx="74334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9"/>
          <p:cNvSpPr/>
          <p:nvPr/>
        </p:nvSpPr>
        <p:spPr>
          <a:xfrm rot="5400000">
            <a:off x="390600" y="-390600"/>
            <a:ext cx="1005900" cy="1787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0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0"/>
          <p:cNvSpPr/>
          <p:nvPr/>
        </p:nvSpPr>
        <p:spPr>
          <a:xfrm rot="5400000">
            <a:off x="390600" y="-390600"/>
            <a:ext cx="1005900" cy="1787100"/>
          </a:xfrm>
          <a:prstGeom prst="rtTriangle">
            <a:avLst/>
          </a:prstGeom>
          <a:gradFill>
            <a:gsLst>
              <a:gs pos="0">
                <a:schemeClr val="accent3"/>
              </a:gs>
              <a:gs pos="50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76550"/>
            <a:ext cx="74403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arlow Light"/>
              <a:buChar char="▸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■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Barlow Light"/>
              <a:buChar char="■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ctrTitle"/>
          </p:nvPr>
        </p:nvSpPr>
        <p:spPr>
          <a:xfrm>
            <a:off x="626700" y="620225"/>
            <a:ext cx="5693400" cy="195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"/>
              <a:t>Travelling of the future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2CD62A-8E7D-2356-A19B-B2D27E751691}"/>
              </a:ext>
            </a:extLst>
          </p:cNvPr>
          <p:cNvSpPr txBox="1"/>
          <p:nvPr/>
        </p:nvSpPr>
        <p:spPr>
          <a:xfrm>
            <a:off x="6384726" y="2527102"/>
            <a:ext cx="204266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9600"/>
              <a:t>🚀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426675" y="836000"/>
            <a:ext cx="5368613" cy="373600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dirty="0"/>
              <a:t>Improve your next trips with AI</a:t>
            </a:r>
            <a:br>
              <a:rPr lang="en-US" dirty="0"/>
            </a:br>
            <a:r>
              <a:rPr lang="en-US" dirty="0"/>
              <a:t>based on your history profile</a:t>
            </a:r>
            <a:br>
              <a:rPr lang="en-US" dirty="0"/>
            </a:br>
            <a:r>
              <a:rPr lang="en-US" dirty="0"/>
              <a:t>…and more!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7ED335-0D81-96D8-E824-B4C465BC67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6" name="Picture 8" descr="Text, logo&#10;&#10;Description automatically generated">
            <a:extLst>
              <a:ext uri="{FF2B5EF4-FFF2-40B4-BE49-F238E27FC236}">
                <a16:creationId xmlns:a16="http://schemas.microsoft.com/office/drawing/2014/main" id="{91D3D78B-1EA2-85DE-D91C-1E4BC6F1F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E3DE78C8-1A19-099D-89A8-EE14B2D94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1339" y="1405571"/>
            <a:ext cx="2565821" cy="25968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A1151C-7EA9-0B88-8FAD-2F609FE675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1291" y="75170"/>
            <a:ext cx="363286" cy="36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598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FEEAE3-00FB-EFBF-DB8D-2AE7D30E9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6" y="1883558"/>
            <a:ext cx="1189372" cy="1189372"/>
          </a:xfrm>
          <a:prstGeom prst="rect">
            <a:avLst/>
          </a:prstGeom>
        </p:spPr>
      </p:pic>
      <p:sp>
        <p:nvSpPr>
          <p:cNvPr id="3" name="Google Shape;231;p23">
            <a:extLst>
              <a:ext uri="{FF2B5EF4-FFF2-40B4-BE49-F238E27FC236}">
                <a16:creationId xmlns:a16="http://schemas.microsoft.com/office/drawing/2014/main" id="{32B5A8D3-5A1F-4A06-5FAA-8788BF6C541E}"/>
              </a:ext>
            </a:extLst>
          </p:cNvPr>
          <p:cNvSpPr txBox="1">
            <a:spLocks/>
          </p:cNvSpPr>
          <p:nvPr/>
        </p:nvSpPr>
        <p:spPr>
          <a:xfrm>
            <a:off x="767671" y="801067"/>
            <a:ext cx="7440300" cy="58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dirty="0"/>
              <a:t>business model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BED2EC-4D23-795D-E1C7-97659EB985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Picture 8" descr="Text, logo&#10;&#10;Description automatically generated">
            <a:extLst>
              <a:ext uri="{FF2B5EF4-FFF2-40B4-BE49-F238E27FC236}">
                <a16:creationId xmlns:a16="http://schemas.microsoft.com/office/drawing/2014/main" id="{E3531659-CFF7-1A0F-FEF6-A2040DA5FF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A6A735-9570-C49E-3F13-6866356F52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3135" y="1883558"/>
            <a:ext cx="1189372" cy="11893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589A31-D909-4171-11CB-DFD8BC4001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5214" y="1883558"/>
            <a:ext cx="1189372" cy="11893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00B692-7253-A898-096B-ACAD0D55BEC3}"/>
              </a:ext>
            </a:extLst>
          </p:cNvPr>
          <p:cNvSpPr txBox="1"/>
          <p:nvPr/>
        </p:nvSpPr>
        <p:spPr>
          <a:xfrm>
            <a:off x="277598" y="3072929"/>
            <a:ext cx="2344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Bebas Neue" panose="020B0606020202050201" pitchFamily="34" charset="77"/>
              </a:rPr>
              <a:t>W</a:t>
            </a:r>
            <a:r>
              <a:rPr lang="en" sz="1800" dirty="0">
                <a:latin typeface="Bebas Neue" panose="020B0606020202050201" pitchFamily="34" charset="77"/>
              </a:rPr>
              <a:t>e take a 5% fee for each route in-app expense</a:t>
            </a:r>
            <a:endParaRPr lang="en-US" sz="1800" dirty="0">
              <a:latin typeface="Bebas Neue" panose="020B0606020202050201" pitchFamily="34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29D56E-9521-7F31-594A-D6484376E125}"/>
              </a:ext>
            </a:extLst>
          </p:cNvPr>
          <p:cNvSpPr txBox="1"/>
          <p:nvPr/>
        </p:nvSpPr>
        <p:spPr>
          <a:xfrm>
            <a:off x="3399677" y="3072928"/>
            <a:ext cx="2344645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800">
                <a:latin typeface="Bebas Neue"/>
              </a:rPr>
              <a:t>Paid “premium”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4C16D7-B0EE-E351-484A-AF5CA8A07A59}"/>
              </a:ext>
            </a:extLst>
          </p:cNvPr>
          <p:cNvSpPr txBox="1"/>
          <p:nvPr/>
        </p:nvSpPr>
        <p:spPr>
          <a:xfrm>
            <a:off x="6437577" y="3072928"/>
            <a:ext cx="2344645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800" dirty="0">
                <a:latin typeface="Bebas Neue"/>
              </a:rPr>
              <a:t>Affiliate marketing</a:t>
            </a:r>
          </a:p>
          <a:p>
            <a:pPr algn="ctr"/>
            <a:r>
              <a:rPr lang="en-GB" sz="1800" dirty="0">
                <a:latin typeface="Bebas Neue"/>
              </a:rPr>
              <a:t>% Profit margin agreements with business partners</a:t>
            </a:r>
          </a:p>
        </p:txBody>
      </p:sp>
    </p:spTree>
    <p:extLst>
      <p:ext uri="{BB962C8B-B14F-4D97-AF65-F5344CB8AC3E}">
        <p14:creationId xmlns:p14="http://schemas.microsoft.com/office/powerpoint/2010/main" val="1691624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79869A74-4009-1B6F-3CD9-A06441A74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300" y="993162"/>
            <a:ext cx="7440300" cy="396300"/>
          </a:xfrm>
        </p:spPr>
        <p:txBody>
          <a:bodyPr/>
          <a:lstStyle/>
          <a:p>
            <a:pPr algn="ctr"/>
            <a:r>
              <a:rPr lang="en-US" dirty="0"/>
              <a:t>customer example</a:t>
            </a:r>
          </a:p>
        </p:txBody>
      </p:sp>
      <p:pic>
        <p:nvPicPr>
          <p:cNvPr id="18" name="Picture 8" descr="Text, logo&#10;&#10;Description automatically generated">
            <a:extLst>
              <a:ext uri="{FF2B5EF4-FFF2-40B4-BE49-F238E27FC236}">
                <a16:creationId xmlns:a16="http://schemas.microsoft.com/office/drawing/2014/main" id="{D8FD9B1F-B9FB-70EF-A42B-603C69BC9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3748537-D644-0DC3-5242-357C7320C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903" y="1972114"/>
            <a:ext cx="1740681" cy="17406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D4E998-4B72-8D2F-A33B-D2645705FF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9038" y="1693542"/>
            <a:ext cx="396300" cy="396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0962E8-8D30-BDD6-C65A-10C7F812579C}"/>
              </a:ext>
            </a:extLst>
          </p:cNvPr>
          <p:cNvSpPr txBox="1"/>
          <p:nvPr/>
        </p:nvSpPr>
        <p:spPr>
          <a:xfrm>
            <a:off x="5075338" y="1719743"/>
            <a:ext cx="2374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dk1"/>
                </a:solidFill>
                <a:latin typeface="Bebas Neue"/>
              </a:rPr>
              <a:t>6 hours </a:t>
            </a:r>
            <a:r>
              <a:rPr lang="en-GB" sz="2000" dirty="0">
                <a:solidFill>
                  <a:schemeClr val="dk1"/>
                </a:solidFill>
                <a:latin typeface="Bebas Neue"/>
                <a:sym typeface="Bebas Neue"/>
              </a:rPr>
              <a:t>to</a:t>
            </a:r>
            <a:r>
              <a:rPr lang="en-GB" sz="2000" dirty="0">
                <a:solidFill>
                  <a:schemeClr val="dk1"/>
                </a:solidFill>
                <a:latin typeface="Bebas Neue"/>
              </a:rPr>
              <a:t> spend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D079BB-1193-B669-1D23-5E431AC39A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5228" y="2165405"/>
            <a:ext cx="400110" cy="4001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EDD74B-D5C5-615F-BC8A-6CE40CEFDBD6}"/>
              </a:ext>
            </a:extLst>
          </p:cNvPr>
          <p:cNvSpPr txBox="1"/>
          <p:nvPr/>
        </p:nvSpPr>
        <p:spPr>
          <a:xfrm>
            <a:off x="5075338" y="2171640"/>
            <a:ext cx="2374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dk1"/>
                </a:solidFill>
                <a:latin typeface="Bebas Neue"/>
              </a:rPr>
              <a:t>In Paris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689A68-C447-2E33-A844-C5FD7700DE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5228" y="2647873"/>
            <a:ext cx="400110" cy="40011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7B430D-5EE2-4612-FCF8-B737BB888E5C}"/>
              </a:ext>
            </a:extLst>
          </p:cNvPr>
          <p:cNvSpPr txBox="1"/>
          <p:nvPr/>
        </p:nvSpPr>
        <p:spPr>
          <a:xfrm>
            <a:off x="5075338" y="2675775"/>
            <a:ext cx="2927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dk1"/>
                </a:solidFill>
                <a:latin typeface="Bebas Neue"/>
              </a:rPr>
              <a:t>Walk and public transports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D44398E-7B31-DD15-BB6C-46CFB8CD01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86104" y="3098112"/>
            <a:ext cx="392418" cy="3924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B34C217-933F-0C7A-9281-81B8959D33AD}"/>
              </a:ext>
            </a:extLst>
          </p:cNvPr>
          <p:cNvSpPr txBox="1"/>
          <p:nvPr/>
        </p:nvSpPr>
        <p:spPr>
          <a:xfrm>
            <a:off x="5075338" y="3121437"/>
            <a:ext cx="2927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dk1"/>
                </a:solidFill>
                <a:latin typeface="Bebas Neue"/>
              </a:rPr>
              <a:t>Spend between 100€ - 150€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3705529-2D50-267B-4EFE-E0481D5E2A1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86104" y="3567099"/>
            <a:ext cx="392418" cy="39241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1AB6276-53E1-658F-8A80-2860C639D418}"/>
              </a:ext>
            </a:extLst>
          </p:cNvPr>
          <p:cNvSpPr txBox="1"/>
          <p:nvPr/>
        </p:nvSpPr>
        <p:spPr>
          <a:xfrm>
            <a:off x="5075338" y="3549695"/>
            <a:ext cx="2927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dk1"/>
                </a:solidFill>
                <a:latin typeface="Bebas Neue"/>
              </a:rPr>
              <a:t>Entertainment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3C4587-8E08-7625-D563-0FBA830C9B05}"/>
              </a:ext>
            </a:extLst>
          </p:cNvPr>
          <p:cNvSpPr txBox="1"/>
          <p:nvPr/>
        </p:nvSpPr>
        <p:spPr>
          <a:xfrm>
            <a:off x="547363" y="3712795"/>
            <a:ext cx="2927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dk1"/>
                </a:solidFill>
                <a:latin typeface="Bebas Neue"/>
              </a:rPr>
              <a:t>1 person</a:t>
            </a:r>
          </a:p>
        </p:txBody>
      </p:sp>
    </p:spTree>
    <p:extLst>
      <p:ext uri="{BB962C8B-B14F-4D97-AF65-F5344CB8AC3E}">
        <p14:creationId xmlns:p14="http://schemas.microsoft.com/office/powerpoint/2010/main" val="4187181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aphicFrame>
        <p:nvGraphicFramePr>
          <p:cNvPr id="4" name="Google Shape;232;p23">
            <a:extLst>
              <a:ext uri="{FF2B5EF4-FFF2-40B4-BE49-F238E27FC236}">
                <a16:creationId xmlns:a16="http://schemas.microsoft.com/office/drawing/2014/main" id="{9D67AF7B-5288-9846-078C-04C841219A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2494994"/>
              </p:ext>
            </p:extLst>
          </p:nvPr>
        </p:nvGraphicFramePr>
        <p:xfrm>
          <a:off x="2053068" y="1138975"/>
          <a:ext cx="4430343" cy="2865549"/>
        </p:xfrm>
        <a:graphic>
          <a:graphicData uri="http://schemas.openxmlformats.org/drawingml/2006/table">
            <a:tbl>
              <a:tblPr>
                <a:noFill/>
                <a:tableStyleId>{26EC5275-DAFC-4D1D-BB08-226AE4820BEA}</a:tableStyleId>
              </a:tblPr>
              <a:tblGrid>
                <a:gridCol w="260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75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68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603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latin typeface="Bebas Neue"/>
                          <a:ea typeface="Barlow"/>
                          <a:cs typeface="Barlow"/>
                        </a:rPr>
                        <a:t>Name</a:t>
                      </a:r>
                      <a:endParaRPr sz="1400" dirty="0">
                        <a:solidFill>
                          <a:schemeClr val="bg1"/>
                        </a:solidFill>
                        <a:latin typeface="Bebas Neue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bg1"/>
                          </a:solidFill>
                          <a:latin typeface="Bebas Neue"/>
                          <a:ea typeface="Barlow"/>
                          <a:cs typeface="Barlow"/>
                        </a:rPr>
                        <a:t>Time</a:t>
                      </a:r>
                      <a:endParaRPr lang="en" sz="1400">
                        <a:solidFill>
                          <a:schemeClr val="bg1"/>
                        </a:solidFill>
                        <a:latin typeface="Bebas Neue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bg1"/>
                          </a:solidFill>
                          <a:latin typeface="Bebas Neue"/>
                          <a:ea typeface="Barlow"/>
                          <a:cs typeface="Barlow"/>
                        </a:rPr>
                        <a:t>Cost</a:t>
                      </a:r>
                      <a:endParaRPr lang="en" sz="1400">
                        <a:solidFill>
                          <a:schemeClr val="bg1"/>
                        </a:solidFill>
                        <a:latin typeface="Bebas Neue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979"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chemeClr val="tx1"/>
                          </a:solidFill>
                          <a:latin typeface="Bebas Neue"/>
                          <a:cs typeface="Arial"/>
                          <a:sym typeface="Arial"/>
                        </a:rPr>
                        <a:t>Initial</a:t>
                      </a:r>
                      <a:r>
                        <a:rPr lang="en-US" sz="1400" b="0" i="0" u="none" strike="noStrike" noProof="0">
                          <a:solidFill>
                            <a:schemeClr val="tx1"/>
                          </a:solidFill>
                          <a:latin typeface="Bebas Neue"/>
                        </a:rPr>
                        <a:t> </a:t>
                      </a:r>
                      <a:r>
                        <a:rPr lang="en-US" sz="1400" b="0" i="0" u="none" strike="noStrike" cap="none" noProof="0">
                          <a:solidFill>
                            <a:schemeClr val="tx1"/>
                          </a:solidFill>
                          <a:latin typeface="Bebas Neue"/>
                          <a:cs typeface="Arial"/>
                          <a:sym typeface="Arial"/>
                        </a:rPr>
                        <a:t>location</a:t>
                      </a:r>
                      <a:r>
                        <a:rPr lang="en-US" sz="1400" b="0" i="0" u="none" strike="noStrike" noProof="0">
                          <a:solidFill>
                            <a:schemeClr val="tx1"/>
                          </a:solidFill>
                          <a:latin typeface="Bebas Neue"/>
                        </a:rPr>
                        <a:t> - </a:t>
                      </a:r>
                      <a:r>
                        <a:rPr lang="en-US" sz="1400" b="0" i="0" u="none" strike="noStrike" cap="none" noProof="0">
                          <a:solidFill>
                            <a:schemeClr val="tx1"/>
                          </a:solidFill>
                          <a:latin typeface="Bebas Neue"/>
                          <a:cs typeface="Arial"/>
                          <a:sym typeface="Arial"/>
                        </a:rPr>
                        <a:t>Arc</a:t>
                      </a:r>
                      <a:r>
                        <a:rPr lang="en-US" sz="1400" b="0" i="0" u="none" strike="noStrike" noProof="0">
                          <a:solidFill>
                            <a:schemeClr val="tx1"/>
                          </a:solidFill>
                          <a:latin typeface="Bebas Neue"/>
                        </a:rPr>
                        <a:t> de </a:t>
                      </a:r>
                      <a:r>
                        <a:rPr lang="en-US" sz="1400" b="0" i="0" u="none" strike="noStrike" cap="none" noProof="0">
                          <a:solidFill>
                            <a:schemeClr val="tx1"/>
                          </a:solidFill>
                          <a:latin typeface="Bebas Neue"/>
                          <a:sym typeface="Arial"/>
                        </a:rPr>
                        <a:t>Triomphe</a:t>
                      </a:r>
                      <a:endParaRPr sz="1400" b="0" i="0" u="none" strike="noStrike" cap="none">
                        <a:solidFill>
                          <a:schemeClr val="tx1"/>
                        </a:solidFill>
                        <a:latin typeface="Bebas Neue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tx1"/>
                          </a:solidFill>
                          <a:latin typeface="Bebas Neue"/>
                          <a:ea typeface="Barlow"/>
                          <a:cs typeface="Barlow"/>
                        </a:rPr>
                        <a:t>-</a:t>
                      </a:r>
                      <a:endParaRPr lang="en" sz="1400">
                        <a:solidFill>
                          <a:schemeClr val="tx1"/>
                        </a:solidFill>
                        <a:latin typeface="Bebas Neue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Bebas Neue"/>
                        </a:rPr>
                        <a:t>-</a:t>
                      </a:r>
                      <a:endParaRPr sz="1400">
                        <a:latin typeface="Bebas Neue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039"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Transport - Subway</a:t>
                      </a:r>
                      <a:endParaRPr sz="1400">
                        <a:latin typeface="Bebas Neue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25 min</a:t>
                      </a:r>
                      <a:endParaRPr lang="en-US" sz="1400">
                        <a:latin typeface="Bebas Neue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Bebas Neue"/>
                          <a:ea typeface="Barlow"/>
                          <a:cs typeface="Barlow"/>
                        </a:rPr>
                        <a:t>2€</a:t>
                      </a:r>
                      <a:endParaRPr lang="en" sz="1400">
                        <a:solidFill>
                          <a:schemeClr val="dk1"/>
                        </a:solidFill>
                        <a:latin typeface="Bebas Neue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60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Eiffel Tower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1,5 h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18€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60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Transport - Bus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4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30 min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4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3€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4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3487486"/>
                  </a:ext>
                </a:extLst>
              </a:tr>
              <a:tr h="3160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Escape Game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4">
                      <a:solidFill>
                        <a:schemeClr val="accent2"/>
                      </a:solidFill>
                    </a:lnT>
                    <a:lnB w="9524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1 h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4">
                      <a:solidFill>
                        <a:schemeClr val="accent2"/>
                      </a:solidFill>
                    </a:lnT>
                    <a:lnB w="9524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40€</a:t>
                      </a:r>
                      <a:endParaRPr lang="en-US" sz="1400">
                        <a:latin typeface="Bebas Neue"/>
                        <a:sym typeface="Barlow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4">
                      <a:solidFill>
                        <a:schemeClr val="accent2"/>
                      </a:solidFill>
                    </a:lnT>
                    <a:lnB w="9524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6369917"/>
                  </a:ext>
                </a:extLst>
              </a:tr>
              <a:tr h="3160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Transport - Bus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4">
                      <a:solidFill>
                        <a:schemeClr val="accent2"/>
                      </a:solidFill>
                    </a:lnT>
                    <a:lnB w="9524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20 min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4">
                      <a:solidFill>
                        <a:schemeClr val="accent2"/>
                      </a:solidFill>
                    </a:lnT>
                    <a:lnB w="9524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2€</a:t>
                      </a:r>
                      <a:endParaRPr lang="en-US" sz="1400">
                        <a:latin typeface="Bebas Neue"/>
                        <a:sym typeface="Barlow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4">
                      <a:solidFill>
                        <a:schemeClr val="accent2"/>
                      </a:solidFill>
                    </a:lnT>
                    <a:lnB w="9524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8210351"/>
                  </a:ext>
                </a:extLst>
              </a:tr>
              <a:tr h="3160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Bike Tour</a:t>
                      </a: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4">
                      <a:solidFill>
                        <a:schemeClr val="accent2"/>
                      </a:solidFill>
                    </a:lnT>
                    <a:lnB w="9524">
                      <a:solidFill>
                        <a:schemeClr val="accent2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2 h</a:t>
                      </a:r>
                      <a:endParaRPr lang="en" sz="1400" b="0" i="0" u="none" strike="noStrike" noProof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4">
                      <a:solidFill>
                        <a:schemeClr val="accent2"/>
                      </a:solidFill>
                    </a:lnT>
                    <a:lnB w="9524">
                      <a:solidFill>
                        <a:schemeClr val="accent2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Bebas Neue"/>
                        </a:rPr>
                        <a:t>40€</a:t>
                      </a:r>
                      <a:endParaRPr lang="en" sz="1400" b="0" i="0" u="none" strike="noStrike" noProof="0" dirty="0">
                        <a:latin typeface="Bebas Neue"/>
                      </a:endParaRP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4">
                      <a:solidFill>
                        <a:schemeClr val="accent2"/>
                      </a:solidFill>
                    </a:lnT>
                    <a:lnB w="9524">
                      <a:solidFill>
                        <a:schemeClr val="accent2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9752470"/>
                  </a:ext>
                </a:extLst>
              </a:tr>
            </a:tbl>
          </a:graphicData>
        </a:graphic>
      </p:graphicFrame>
      <p:graphicFrame>
        <p:nvGraphicFramePr>
          <p:cNvPr id="9" name="Google Shape;232;p23">
            <a:extLst>
              <a:ext uri="{FF2B5EF4-FFF2-40B4-BE49-F238E27FC236}">
                <a16:creationId xmlns:a16="http://schemas.microsoft.com/office/drawing/2014/main" id="{43E43800-087E-CD04-0B33-F5FB99B2BB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7333099"/>
              </p:ext>
            </p:extLst>
          </p:nvPr>
        </p:nvGraphicFramePr>
        <p:xfrm>
          <a:off x="2053068" y="4004524"/>
          <a:ext cx="4430343" cy="701020"/>
        </p:xfrm>
        <a:graphic>
          <a:graphicData uri="http://schemas.openxmlformats.org/drawingml/2006/table">
            <a:tbl>
              <a:tblPr firstRow="1">
                <a:noFill/>
                <a:tableStyleId>{26EC5275-DAFC-4D1D-BB08-226AE4820BEA}</a:tableStyleId>
              </a:tblPr>
              <a:tblGrid>
                <a:gridCol w="260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75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68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0323"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noProof="0" dirty="0">
                          <a:solidFill>
                            <a:schemeClr val="tx1"/>
                          </a:solidFill>
                          <a:latin typeface="Bebas Neue"/>
                          <a:cs typeface="Arial"/>
                        </a:rPr>
                        <a:t>Total</a:t>
                      </a:r>
                      <a:endParaRPr sz="1400" dirty="0"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tx1"/>
                          </a:solidFill>
                          <a:latin typeface="Bebas Neue"/>
                          <a:ea typeface="Barlow"/>
                          <a:cs typeface="Barlow"/>
                        </a:rPr>
                        <a:t>5,75 h</a:t>
                      </a:r>
                      <a:endParaRPr lang="en" sz="1400">
                        <a:solidFill>
                          <a:schemeClr val="tx1"/>
                        </a:solidFill>
                        <a:latin typeface="Bebas Neue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Bebas Neue"/>
                        </a:rPr>
                        <a:t>105€</a:t>
                      </a:r>
                      <a:endParaRPr lang="en" sz="1400">
                        <a:solidFill>
                          <a:schemeClr val="dk1"/>
                        </a:solidFill>
                        <a:latin typeface="Bebas Neue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32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Total with fee (5%)</a:t>
                      </a: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4">
                      <a:solidFill>
                        <a:schemeClr val="accent2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Bebas Neue"/>
                        </a:rPr>
                        <a:t>5.75 H</a:t>
                      </a: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4">
                      <a:solidFill>
                        <a:schemeClr val="accent2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Bebas Neue"/>
                        </a:rPr>
                        <a:t>110.25€</a:t>
                      </a:r>
                    </a:p>
                  </a:txBody>
                  <a:tcPr marL="91425" marR="91425" marT="68575" marB="68575" anchor="ctr">
                    <a:lnL w="9524">
                      <a:solidFill>
                        <a:schemeClr val="accent2"/>
                      </a:solidFill>
                    </a:lnL>
                    <a:lnR w="9524">
                      <a:solidFill>
                        <a:schemeClr val="accent2"/>
                      </a:solidFill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4">
                      <a:solidFill>
                        <a:schemeClr val="accent2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9752470"/>
                  </a:ext>
                </a:extLst>
              </a:tr>
            </a:tbl>
          </a:graphicData>
        </a:graphic>
      </p:graphicFrame>
      <p:pic>
        <p:nvPicPr>
          <p:cNvPr id="17" name="Picture 8" descr="Text, logo&#10;&#10;Description automatically generated">
            <a:extLst>
              <a:ext uri="{FF2B5EF4-FFF2-40B4-BE49-F238E27FC236}">
                <a16:creationId xmlns:a16="http://schemas.microsoft.com/office/drawing/2014/main" id="{99704DDE-5083-D43C-1822-AD38DF0A3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217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8" name="Picture 8" descr="Text, logo&#10;&#10;Description automatically generated">
            <a:extLst>
              <a:ext uri="{FF2B5EF4-FFF2-40B4-BE49-F238E27FC236}">
                <a16:creationId xmlns:a16="http://schemas.microsoft.com/office/drawing/2014/main" id="{D8FD9B1F-B9FB-70EF-A42B-603C69BC9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  <p:sp>
        <p:nvSpPr>
          <p:cNvPr id="6" name="Google Shape;271;p26">
            <a:extLst>
              <a:ext uri="{FF2B5EF4-FFF2-40B4-BE49-F238E27FC236}">
                <a16:creationId xmlns:a16="http://schemas.microsoft.com/office/drawing/2014/main" id="{82C79FF5-59B3-9E94-44CC-0CC759DDAD49}"/>
              </a:ext>
            </a:extLst>
          </p:cNvPr>
          <p:cNvSpPr txBox="1">
            <a:spLocks/>
          </p:cNvSpPr>
          <p:nvPr/>
        </p:nvSpPr>
        <p:spPr>
          <a:xfrm>
            <a:off x="855300" y="577662"/>
            <a:ext cx="74334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6000">
                <a:solidFill>
                  <a:schemeClr val="accent1"/>
                </a:solidFill>
              </a:rPr>
              <a:t>105€ x 0.05 = 5.25€</a:t>
            </a:r>
          </a:p>
        </p:txBody>
      </p:sp>
      <p:sp>
        <p:nvSpPr>
          <p:cNvPr id="9" name="Google Shape;272;p26">
            <a:extLst>
              <a:ext uri="{FF2B5EF4-FFF2-40B4-BE49-F238E27FC236}">
                <a16:creationId xmlns:a16="http://schemas.microsoft.com/office/drawing/2014/main" id="{FD688537-3F74-E97A-863E-9FFA768CBB6B}"/>
              </a:ext>
            </a:extLst>
          </p:cNvPr>
          <p:cNvSpPr txBox="1">
            <a:spLocks/>
          </p:cNvSpPr>
          <p:nvPr/>
        </p:nvSpPr>
        <p:spPr>
          <a:xfrm>
            <a:off x="855300" y="1340970"/>
            <a:ext cx="74334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arlow Light"/>
              <a:buChar char="▸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 algn="ctr">
              <a:lnSpc>
                <a:spcPct val="114999"/>
              </a:lnSpc>
              <a:spcAft>
                <a:spcPts val="800"/>
              </a:spcAft>
              <a:buFont typeface="Barlow Light"/>
              <a:buNone/>
            </a:pPr>
            <a:r>
              <a:rPr lang="en"/>
              <a:t>Client Fee (5%)</a:t>
            </a:r>
            <a:endParaRPr lang="en-US"/>
          </a:p>
        </p:txBody>
      </p:sp>
      <p:sp>
        <p:nvSpPr>
          <p:cNvPr id="11" name="Google Shape;273;p26">
            <a:extLst>
              <a:ext uri="{FF2B5EF4-FFF2-40B4-BE49-F238E27FC236}">
                <a16:creationId xmlns:a16="http://schemas.microsoft.com/office/drawing/2014/main" id="{FD509695-6867-6FAB-4CE8-AFC63731CD10}"/>
              </a:ext>
            </a:extLst>
          </p:cNvPr>
          <p:cNvSpPr txBox="1">
            <a:spLocks/>
          </p:cNvSpPr>
          <p:nvPr/>
        </p:nvSpPr>
        <p:spPr>
          <a:xfrm>
            <a:off x="855300" y="3347231"/>
            <a:ext cx="74334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6000">
                <a:solidFill>
                  <a:schemeClr val="accent3"/>
                </a:solidFill>
              </a:rPr>
              <a:t>6.3€</a:t>
            </a:r>
            <a:endParaRPr lang="en-US"/>
          </a:p>
        </p:txBody>
      </p:sp>
      <p:sp>
        <p:nvSpPr>
          <p:cNvPr id="13" name="Google Shape;274;p26">
            <a:extLst>
              <a:ext uri="{FF2B5EF4-FFF2-40B4-BE49-F238E27FC236}">
                <a16:creationId xmlns:a16="http://schemas.microsoft.com/office/drawing/2014/main" id="{BCE9EF4F-2DAF-951D-111A-C918F689949D}"/>
              </a:ext>
            </a:extLst>
          </p:cNvPr>
          <p:cNvSpPr txBox="1">
            <a:spLocks/>
          </p:cNvSpPr>
          <p:nvPr/>
        </p:nvSpPr>
        <p:spPr>
          <a:xfrm>
            <a:off x="855300" y="4110539"/>
            <a:ext cx="74334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arlow Light"/>
              <a:buChar char="▸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 algn="ctr">
              <a:spcAft>
                <a:spcPts val="800"/>
              </a:spcAft>
              <a:buFont typeface="Barlow Light"/>
              <a:buNone/>
            </a:pPr>
            <a:r>
              <a:rPr lang="en-US"/>
              <a:t>Total Profit</a:t>
            </a:r>
          </a:p>
        </p:txBody>
      </p:sp>
      <p:sp>
        <p:nvSpPr>
          <p:cNvPr id="15" name="Google Shape;275;p26">
            <a:extLst>
              <a:ext uri="{FF2B5EF4-FFF2-40B4-BE49-F238E27FC236}">
                <a16:creationId xmlns:a16="http://schemas.microsoft.com/office/drawing/2014/main" id="{EE1ABB2A-8D7A-3085-E3F2-E43344E76B00}"/>
              </a:ext>
            </a:extLst>
          </p:cNvPr>
          <p:cNvSpPr txBox="1">
            <a:spLocks/>
          </p:cNvSpPr>
          <p:nvPr/>
        </p:nvSpPr>
        <p:spPr>
          <a:xfrm>
            <a:off x="855300" y="1962447"/>
            <a:ext cx="74334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6000">
                <a:solidFill>
                  <a:schemeClr val="accent2"/>
                </a:solidFill>
              </a:rPr>
              <a:t>105€ x 0.01 = 1.05€</a:t>
            </a:r>
            <a:endParaRPr lang="en-US" sz="6000">
              <a:solidFill>
                <a:schemeClr val="accent2"/>
              </a:solidFill>
            </a:endParaRPr>
          </a:p>
        </p:txBody>
      </p:sp>
      <p:sp>
        <p:nvSpPr>
          <p:cNvPr id="19" name="Google Shape;276;p26">
            <a:extLst>
              <a:ext uri="{FF2B5EF4-FFF2-40B4-BE49-F238E27FC236}">
                <a16:creationId xmlns:a16="http://schemas.microsoft.com/office/drawing/2014/main" id="{5DE3EFEC-475B-C5F8-9E7F-173E1EB3D817}"/>
              </a:ext>
            </a:extLst>
          </p:cNvPr>
          <p:cNvSpPr txBox="1">
            <a:spLocks/>
          </p:cNvSpPr>
          <p:nvPr/>
        </p:nvSpPr>
        <p:spPr>
          <a:xfrm>
            <a:off x="855300" y="2725755"/>
            <a:ext cx="74334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arlow Light"/>
              <a:buChar char="▸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 algn="ctr">
              <a:lnSpc>
                <a:spcPct val="114999"/>
              </a:lnSpc>
              <a:spcAft>
                <a:spcPts val="800"/>
              </a:spcAft>
              <a:buFont typeface="Barlow Light"/>
              <a:buNone/>
            </a:pPr>
            <a:r>
              <a:rPr lang="en"/>
              <a:t>Margin Profit with partners (~1%)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914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1313869" y="848278"/>
            <a:ext cx="6075845" cy="53560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Yearly Total Trips Sold - traction</a:t>
            </a:r>
          </a:p>
        </p:txBody>
      </p:sp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1054AF30-B323-60CF-0345-8740857D6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067" y="1507332"/>
            <a:ext cx="3907036" cy="30533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5EDE3DD-F298-C46D-D2AE-92E24D8F3660}"/>
              </a:ext>
            </a:extLst>
          </p:cNvPr>
          <p:cNvSpPr txBox="1"/>
          <p:nvPr/>
        </p:nvSpPr>
        <p:spPr>
          <a:xfrm>
            <a:off x="5025455" y="4550540"/>
            <a:ext cx="23642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dk1"/>
                </a:solidFill>
                <a:latin typeface="Bebas Neue"/>
              </a:rPr>
              <a:t>Yearly total Trips Sold – 10 Years forecast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12A2114-66E9-626C-E589-9934208B2E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11" name="Picture 8" descr="Text, logo&#10;&#10;Description automatically generated">
            <a:extLst>
              <a:ext uri="{FF2B5EF4-FFF2-40B4-BE49-F238E27FC236}">
                <a16:creationId xmlns:a16="http://schemas.microsoft.com/office/drawing/2014/main" id="{16A4C4AA-C643-B967-9C4B-2090E34C33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  <p:sp>
        <p:nvSpPr>
          <p:cNvPr id="12" name="Teardrop 11">
            <a:extLst>
              <a:ext uri="{FF2B5EF4-FFF2-40B4-BE49-F238E27FC236}">
                <a16:creationId xmlns:a16="http://schemas.microsoft.com/office/drawing/2014/main" id="{493D4068-D598-2A23-5115-AC1DED4B6091}"/>
              </a:ext>
            </a:extLst>
          </p:cNvPr>
          <p:cNvSpPr/>
          <p:nvPr/>
        </p:nvSpPr>
        <p:spPr>
          <a:xfrm>
            <a:off x="1336290" y="2315362"/>
            <a:ext cx="1702965" cy="1644242"/>
          </a:xfrm>
          <a:prstGeom prst="teardrop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bas Neue"/>
                <a:sym typeface="Bebas Neue"/>
              </a:rPr>
              <a:t>50%</a:t>
            </a:r>
          </a:p>
          <a:p>
            <a:pPr algn="ctr"/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bas Neue"/>
                <a:sym typeface="Bebas Neue"/>
              </a:rPr>
              <a:t>AVG Yearly Grow</a:t>
            </a:r>
          </a:p>
          <a:p>
            <a:pPr algn="ctr"/>
            <a:endPara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13715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1116210" y="848278"/>
            <a:ext cx="6075845" cy="53560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Yearly Gross Sales - traction</a:t>
            </a:r>
          </a:p>
        </p:txBody>
      </p:sp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C3C6D73D-B917-4DBB-BD02-910D0FFE9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303" y="1632252"/>
            <a:ext cx="4064199" cy="29997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03C72E-584B-35EC-0685-3093F17BF0E6}"/>
              </a:ext>
            </a:extLst>
          </p:cNvPr>
          <p:cNvSpPr txBox="1"/>
          <p:nvPr/>
        </p:nvSpPr>
        <p:spPr>
          <a:xfrm>
            <a:off x="5007513" y="4550540"/>
            <a:ext cx="23642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dk1"/>
                </a:solidFill>
                <a:latin typeface="Bebas Neue"/>
                <a:sym typeface="Bebas Neue"/>
              </a:rPr>
              <a:t>Yearly Gross sales  - 10 years forecast (in euros)</a:t>
            </a:r>
            <a:endParaRPr lang="en-US" sz="1800" dirty="0">
              <a:solidFill>
                <a:schemeClr val="dk1"/>
              </a:solidFill>
              <a:latin typeface="Bebas Neue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12A2114-66E9-626C-E589-9934208B2E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11" name="Picture 8" descr="Text, logo&#10;&#10;Description automatically generated">
            <a:extLst>
              <a:ext uri="{FF2B5EF4-FFF2-40B4-BE49-F238E27FC236}">
                <a16:creationId xmlns:a16="http://schemas.microsoft.com/office/drawing/2014/main" id="{16A4C4AA-C643-B967-9C4B-2090E34C33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  <p:sp>
        <p:nvSpPr>
          <p:cNvPr id="6" name="Teardrop 5">
            <a:extLst>
              <a:ext uri="{FF2B5EF4-FFF2-40B4-BE49-F238E27FC236}">
                <a16:creationId xmlns:a16="http://schemas.microsoft.com/office/drawing/2014/main" id="{3A8B1470-677B-6E3A-B319-A1BD3C705FED}"/>
              </a:ext>
            </a:extLst>
          </p:cNvPr>
          <p:cNvSpPr/>
          <p:nvPr/>
        </p:nvSpPr>
        <p:spPr>
          <a:xfrm>
            <a:off x="1336290" y="2315362"/>
            <a:ext cx="1702965" cy="1644242"/>
          </a:xfrm>
          <a:prstGeom prst="teardrop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bas Neue"/>
                <a:sym typeface="Bebas Neue"/>
              </a:rPr>
              <a:t>50%</a:t>
            </a:r>
          </a:p>
          <a:p>
            <a:pPr algn="ctr"/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bas Neue"/>
                <a:sym typeface="Bebas Neue"/>
              </a:rPr>
              <a:t>AVG Yearly Grow</a:t>
            </a:r>
          </a:p>
          <a:p>
            <a:pPr algn="ctr"/>
            <a:endPara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62603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03;p33">
            <a:extLst>
              <a:ext uri="{FF2B5EF4-FFF2-40B4-BE49-F238E27FC236}">
                <a16:creationId xmlns:a16="http://schemas.microsoft.com/office/drawing/2014/main" id="{96C76CA9-1F31-79BA-0300-38C9E64F0047}"/>
              </a:ext>
            </a:extLst>
          </p:cNvPr>
          <p:cNvSpPr txBox="1">
            <a:spLocks/>
          </p:cNvSpPr>
          <p:nvPr/>
        </p:nvSpPr>
        <p:spPr>
          <a:xfrm>
            <a:off x="2953776" y="1992692"/>
            <a:ext cx="324405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9600" err="1">
                <a:solidFill>
                  <a:schemeClr val="bg1"/>
                </a:solidFill>
              </a:rPr>
              <a:t>DeMO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55DD7E-18FC-6742-B869-B0BBA44DB2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leanShot 2022-11-06 at 04.31.19.mp4">
            <a:hlinkClick r:id="" action="ppaction://media"/>
            <a:extLst>
              <a:ext uri="{FF2B5EF4-FFF2-40B4-BE49-F238E27FC236}">
                <a16:creationId xmlns:a16="http://schemas.microsoft.com/office/drawing/2014/main" id="{3AE3AA16-7412-E3D7-5E32-BB24646152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73438" y="0"/>
            <a:ext cx="2397125" cy="51435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57A7A3-DFC6-A345-D2A9-3162BF162E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33077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03;p33">
            <a:extLst>
              <a:ext uri="{FF2B5EF4-FFF2-40B4-BE49-F238E27FC236}">
                <a16:creationId xmlns:a16="http://schemas.microsoft.com/office/drawing/2014/main" id="{E8D3FB31-A3FC-05F8-FCB5-598A66851B24}"/>
              </a:ext>
            </a:extLst>
          </p:cNvPr>
          <p:cNvSpPr txBox="1">
            <a:spLocks/>
          </p:cNvSpPr>
          <p:nvPr/>
        </p:nvSpPr>
        <p:spPr>
          <a:xfrm>
            <a:off x="2953776" y="1992692"/>
            <a:ext cx="324405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9600">
                <a:solidFill>
                  <a:schemeClr val="bg1"/>
                </a:solidFill>
              </a:rPr>
              <a:t>Thanks!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E9300B-97C7-3F54-3248-AB32BBF604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53689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4B7265-1162-B997-1E50-C41E773B91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7" name="Google Shape;231;p23">
            <a:extLst>
              <a:ext uri="{FF2B5EF4-FFF2-40B4-BE49-F238E27FC236}">
                <a16:creationId xmlns:a16="http://schemas.microsoft.com/office/drawing/2014/main" id="{4C41B19A-0523-5D95-83FB-39F8CDC40C36}"/>
              </a:ext>
            </a:extLst>
          </p:cNvPr>
          <p:cNvSpPr txBox="1">
            <a:spLocks/>
          </p:cNvSpPr>
          <p:nvPr/>
        </p:nvSpPr>
        <p:spPr>
          <a:xfrm>
            <a:off x="767670" y="824265"/>
            <a:ext cx="7440300" cy="58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dirty="0"/>
              <a:t>problem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CBB13B-7021-31BE-6719-5AB65158D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3765" y="1467694"/>
            <a:ext cx="2208111" cy="22081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6E3168-198E-8642-396C-673ABB3753D2}"/>
              </a:ext>
            </a:extLst>
          </p:cNvPr>
          <p:cNvSpPr txBox="1"/>
          <p:nvPr/>
        </p:nvSpPr>
        <p:spPr>
          <a:xfrm>
            <a:off x="2936173" y="3573060"/>
            <a:ext cx="3103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Bebas Neue" panose="020B0606020202050201" pitchFamily="34" charset="77"/>
              </a:rPr>
              <a:t>Travelling is nice, but planning is not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A3FE1D-CE51-9135-2D6B-E054C06374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A51828-A4B7-F091-5439-80BC3A17B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618" y="1978897"/>
            <a:ext cx="1185704" cy="11857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42EFA4-CE2D-1DF9-62D9-A11C36A79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9148" y="1978897"/>
            <a:ext cx="1185704" cy="11857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EEC55E-895E-2395-C820-F1F52D3F8C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78" y="1978897"/>
            <a:ext cx="1185704" cy="11857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EE0CF0-E46F-35E1-4DFE-400BA11BC3F0}"/>
              </a:ext>
            </a:extLst>
          </p:cNvPr>
          <p:cNvSpPr txBox="1"/>
          <p:nvPr/>
        </p:nvSpPr>
        <p:spPr>
          <a:xfrm>
            <a:off x="330207" y="3265874"/>
            <a:ext cx="2344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Bebas Neue" panose="020B0606020202050201" pitchFamily="34" charset="77"/>
              </a:rPr>
              <a:t>I’ve 6 hours to catch a ride, in </a:t>
            </a:r>
            <a:r>
              <a:rPr lang="en-US" sz="1800" dirty="0" err="1">
                <a:latin typeface="Bebas Neue" panose="020B0606020202050201" pitchFamily="34" charset="77"/>
              </a:rPr>
              <a:t>paris</a:t>
            </a:r>
            <a:r>
              <a:rPr lang="en-US" sz="1800" dirty="0">
                <a:latin typeface="Bebas Neue" panose="020B0606020202050201" pitchFamily="34" charset="77"/>
              </a:rPr>
              <a:t>, what can I do?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6283F3-930A-284B-509F-2E2284D84411}"/>
              </a:ext>
            </a:extLst>
          </p:cNvPr>
          <p:cNvSpPr txBox="1"/>
          <p:nvPr/>
        </p:nvSpPr>
        <p:spPr>
          <a:xfrm>
            <a:off x="3399677" y="3265875"/>
            <a:ext cx="2344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Bebas Neue" panose="020B0606020202050201" pitchFamily="34" charset="77"/>
              </a:rPr>
              <a:t>Where to eat?</a:t>
            </a:r>
          </a:p>
          <a:p>
            <a:pPr algn="ctr"/>
            <a:r>
              <a:rPr lang="en-US" sz="1800" dirty="0">
                <a:latin typeface="Bebas Neue" panose="020B0606020202050201" pitchFamily="34" charset="77"/>
              </a:rPr>
              <a:t>Where to go?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BC8AA0-8AC7-182D-1662-43A8D80C16ED}"/>
              </a:ext>
            </a:extLst>
          </p:cNvPr>
          <p:cNvSpPr txBox="1"/>
          <p:nvPr/>
        </p:nvSpPr>
        <p:spPr>
          <a:xfrm>
            <a:off x="6469147" y="3265874"/>
            <a:ext cx="2344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Bebas Neue" panose="020B0606020202050201" pitchFamily="34" charset="77"/>
              </a:rPr>
              <a:t>Where do I book a ticket for visiting the louvre museum?</a:t>
            </a:r>
          </a:p>
        </p:txBody>
      </p:sp>
      <p:sp>
        <p:nvSpPr>
          <p:cNvPr id="11" name="Google Shape;231;p23">
            <a:extLst>
              <a:ext uri="{FF2B5EF4-FFF2-40B4-BE49-F238E27FC236}">
                <a16:creationId xmlns:a16="http://schemas.microsoft.com/office/drawing/2014/main" id="{50AD9D78-5B4F-6699-6061-BE5AAD384A78}"/>
              </a:ext>
            </a:extLst>
          </p:cNvPr>
          <p:cNvSpPr txBox="1">
            <a:spLocks/>
          </p:cNvSpPr>
          <p:nvPr/>
        </p:nvSpPr>
        <p:spPr>
          <a:xfrm>
            <a:off x="767671" y="801067"/>
            <a:ext cx="7440300" cy="58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dirty="0"/>
              <a:t>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446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accent1"/>
            </a:gs>
            <a:gs pos="100000">
              <a:schemeClr val="accen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ED31B37-680C-BC96-229D-4BB627EAC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140" y="973653"/>
            <a:ext cx="6841854" cy="3814180"/>
          </a:xfrm>
          <a:prstGeom prst="rect">
            <a:avLst/>
          </a:prstGeom>
        </p:spPr>
      </p:pic>
      <p:sp>
        <p:nvSpPr>
          <p:cNvPr id="9" name="Google Shape;77;p12">
            <a:extLst>
              <a:ext uri="{FF2B5EF4-FFF2-40B4-BE49-F238E27FC236}">
                <a16:creationId xmlns:a16="http://schemas.microsoft.com/office/drawing/2014/main" id="{3E0ACDA1-E90C-B8C0-C84C-CD13F068CA06}"/>
              </a:ext>
            </a:extLst>
          </p:cNvPr>
          <p:cNvSpPr txBox="1">
            <a:spLocks/>
          </p:cNvSpPr>
          <p:nvPr/>
        </p:nvSpPr>
        <p:spPr>
          <a:xfrm>
            <a:off x="855300" y="85907"/>
            <a:ext cx="7440300" cy="842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lnSpc>
                <a:spcPct val="110000"/>
              </a:lnSpc>
              <a:spcBef>
                <a:spcPts val="1000"/>
              </a:spcBef>
            </a:pPr>
            <a:r>
              <a:rPr lang="en-US" sz="3600">
                <a:solidFill>
                  <a:srgbClr val="3E3D3E"/>
                </a:solidFill>
              </a:rPr>
              <a:t>We present you...</a:t>
            </a:r>
            <a:endParaRPr lang="en-US"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accent1"/>
            </a:gs>
            <a:gs pos="100000">
              <a:schemeClr val="accen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7;p12">
            <a:extLst>
              <a:ext uri="{FF2B5EF4-FFF2-40B4-BE49-F238E27FC236}">
                <a16:creationId xmlns:a16="http://schemas.microsoft.com/office/drawing/2014/main" id="{3E0ACDA1-E90C-B8C0-C84C-CD13F068CA06}"/>
              </a:ext>
            </a:extLst>
          </p:cNvPr>
          <p:cNvSpPr txBox="1">
            <a:spLocks/>
          </p:cNvSpPr>
          <p:nvPr/>
        </p:nvSpPr>
        <p:spPr>
          <a:xfrm>
            <a:off x="855300" y="85907"/>
            <a:ext cx="7440300" cy="842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lnSpc>
                <a:spcPct val="110000"/>
              </a:lnSpc>
              <a:spcBef>
                <a:spcPts val="1000"/>
              </a:spcBef>
            </a:pPr>
            <a:endParaRPr lang="en-US" sz="3600" dirty="0"/>
          </a:p>
        </p:txBody>
      </p:sp>
      <p:pic>
        <p:nvPicPr>
          <p:cNvPr id="4" name="Picture 4" descr="Text, logo&#10;&#10;Description automatically generated">
            <a:extLst>
              <a:ext uri="{FF2B5EF4-FFF2-40B4-BE49-F238E27FC236}">
                <a16:creationId xmlns:a16="http://schemas.microsoft.com/office/drawing/2014/main" id="{C9A1A442-248E-FBBF-263F-B2B30032C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3" y="858659"/>
            <a:ext cx="8029574" cy="342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666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426675" y="836000"/>
            <a:ext cx="5475769" cy="373600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dirty="0"/>
              <a:t>Automatically create a route with activities to spend your time</a:t>
            </a:r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518377E-36F8-E1C9-E172-A55F3488E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922" y="304018"/>
            <a:ext cx="2162455" cy="444616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7D08C-A3EF-E551-D4CF-E388B3217A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8" name="Picture 8" descr="Text, logo&#10;&#10;Description automatically generated">
            <a:extLst>
              <a:ext uri="{FF2B5EF4-FFF2-40B4-BE49-F238E27FC236}">
                <a16:creationId xmlns:a16="http://schemas.microsoft.com/office/drawing/2014/main" id="{FDA2A784-35F5-3962-A4F7-D637B9166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6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426675" y="836000"/>
            <a:ext cx="5368613" cy="373600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dirty="0"/>
              <a:t>In-app tickets purchase for a smooth experience</a:t>
            </a:r>
          </a:p>
        </p:txBody>
      </p:sp>
      <p:pic>
        <p:nvPicPr>
          <p:cNvPr id="3" name="Picture 3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C23D3684-C226-7847-F221-5E27F2F589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5" b="197"/>
          <a:stretch/>
        </p:blipFill>
        <p:spPr>
          <a:xfrm>
            <a:off x="5863744" y="281801"/>
            <a:ext cx="2208415" cy="445501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7ED335-0D81-96D8-E824-B4C465BC67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6" name="Picture 8" descr="Text, logo&#10;&#10;Description automatically generated">
            <a:extLst>
              <a:ext uri="{FF2B5EF4-FFF2-40B4-BE49-F238E27FC236}">
                <a16:creationId xmlns:a16="http://schemas.microsoft.com/office/drawing/2014/main" id="{413E471D-191E-15BA-ECED-CE6F7F4DA6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287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426675" y="836000"/>
            <a:ext cx="5368613" cy="373600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dirty="0"/>
              <a:t>Eco friendly! </a:t>
            </a:r>
            <a:br>
              <a:rPr lang="en-US" dirty="0"/>
            </a:br>
            <a:r>
              <a:rPr lang="en-US" dirty="0"/>
              <a:t>earn discounts and badges!</a:t>
            </a:r>
            <a:br>
              <a:rPr lang="en-US" dirty="0"/>
            </a:br>
            <a:r>
              <a:rPr lang="en-US" dirty="0"/>
              <a:t>We support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green</a:t>
            </a:r>
            <a:r>
              <a:rPr lang="en-US" dirty="0"/>
              <a:t> transportation 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7ED335-0D81-96D8-E824-B4C465BC67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6" name="Picture 8" descr="Text, logo&#10;&#10;Description automatically generated">
            <a:extLst>
              <a:ext uri="{FF2B5EF4-FFF2-40B4-BE49-F238E27FC236}">
                <a16:creationId xmlns:a16="http://schemas.microsoft.com/office/drawing/2014/main" id="{91D3D78B-1EA2-85DE-D91C-1E4BC6F1F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B7C532E-7FAA-B947-9B3F-C2E47D978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4999" y="276424"/>
            <a:ext cx="2375296" cy="456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02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426675" y="836000"/>
            <a:ext cx="5368613" cy="373600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dirty="0"/>
              <a:t>Request a local travel guide</a:t>
            </a:r>
            <a:br>
              <a:rPr lang="en-US" dirty="0"/>
            </a:br>
            <a:r>
              <a:rPr lang="en-US" dirty="0"/>
              <a:t>tailored for your route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7ED335-0D81-96D8-E824-B4C465BC67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Picture 8" descr="Text, logo&#10;&#10;Description automatically generated">
            <a:extLst>
              <a:ext uri="{FF2B5EF4-FFF2-40B4-BE49-F238E27FC236}">
                <a16:creationId xmlns:a16="http://schemas.microsoft.com/office/drawing/2014/main" id="{91D3D78B-1EA2-85DE-D91C-1E4BC6F1F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8" y="76418"/>
            <a:ext cx="2143125" cy="911583"/>
          </a:xfrm>
          <a:prstGeom prst="rect">
            <a:avLst/>
          </a:prstGeom>
        </p:spPr>
      </p:pic>
      <p:pic>
        <p:nvPicPr>
          <p:cNvPr id="5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5847C7B-AB06-BAB8-2895-AF2AF8520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6854" y="285750"/>
            <a:ext cx="2244514" cy="45104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1C7E13-B329-9750-7239-F63D5AC82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1291" y="75170"/>
            <a:ext cx="363286" cy="36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15844"/>
      </p:ext>
    </p:extLst>
  </p:cSld>
  <p:clrMapOvr>
    <a:masterClrMapping/>
  </p:clrMapOvr>
</p:sld>
</file>

<file path=ppt/theme/theme1.xml><?xml version="1.0" encoding="utf-8"?>
<a:theme xmlns:a="http://schemas.openxmlformats.org/drawingml/2006/main" name="Fitzwalter template">
  <a:themeElements>
    <a:clrScheme name="Custom 347">
      <a:dk1>
        <a:srgbClr val="1A2A30"/>
      </a:dk1>
      <a:lt1>
        <a:srgbClr val="FFFFFF"/>
      </a:lt1>
      <a:dk2>
        <a:srgbClr val="66787E"/>
      </a:dk2>
      <a:lt2>
        <a:srgbClr val="E9F0EF"/>
      </a:lt2>
      <a:accent1>
        <a:srgbClr val="D6F075"/>
      </a:accent1>
      <a:accent2>
        <a:srgbClr val="50DD8B"/>
      </a:accent2>
      <a:accent3>
        <a:srgbClr val="0D89B1"/>
      </a:accent3>
      <a:accent4>
        <a:srgbClr val="EB5E76"/>
      </a:accent4>
      <a:accent5>
        <a:srgbClr val="F08148"/>
      </a:accent5>
      <a:accent6>
        <a:srgbClr val="FFCC00"/>
      </a:accent6>
      <a:hlink>
        <a:srgbClr val="00709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320</Words>
  <Application>Microsoft Macintosh PowerPoint</Application>
  <PresentationFormat>On-screen Show (16:9)</PresentationFormat>
  <Paragraphs>90</Paragraphs>
  <Slides>19</Slides>
  <Notes>19</Notes>
  <HiddenSlides>1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Barlow Medium</vt:lpstr>
      <vt:lpstr>Bebas Neue</vt:lpstr>
      <vt:lpstr>Barlow Light</vt:lpstr>
      <vt:lpstr>Barlow</vt:lpstr>
      <vt:lpstr>Fitzwalter template</vt:lpstr>
      <vt:lpstr>Travelling of the future</vt:lpstr>
      <vt:lpstr>PowerPoint Presentation</vt:lpstr>
      <vt:lpstr>PowerPoint Presentation</vt:lpstr>
      <vt:lpstr>PowerPoint Presentation</vt:lpstr>
      <vt:lpstr>PowerPoint Presentation</vt:lpstr>
      <vt:lpstr>Automatically create a route with activities to spend your time</vt:lpstr>
      <vt:lpstr>In-app tickets purchase for a smooth experience</vt:lpstr>
      <vt:lpstr>Eco friendly!  earn discounts and badges! We support green transportation   </vt:lpstr>
      <vt:lpstr>Request a local travel guide tailored for your route</vt:lpstr>
      <vt:lpstr>Improve your next trips with AI based on your history profile …and more!</vt:lpstr>
      <vt:lpstr>PowerPoint Presentation</vt:lpstr>
      <vt:lpstr>customer example</vt:lpstr>
      <vt:lpstr>PowerPoint Presentation</vt:lpstr>
      <vt:lpstr>PowerPoint Presentation</vt:lpstr>
      <vt:lpstr>Yearly Total Trips Sold - traction</vt:lpstr>
      <vt:lpstr>Yearly Gross Sales - traction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</dc:title>
  <cp:lastModifiedBy>João Pedro de Jesus Correia</cp:lastModifiedBy>
  <cp:revision>2</cp:revision>
  <dcterms:modified xsi:type="dcterms:W3CDTF">2022-11-06T11:50:08Z</dcterms:modified>
</cp:coreProperties>
</file>

<file path=docProps/thumbnail.jpeg>
</file>